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8" r:id="rId5"/>
    <p:sldId id="259" r:id="rId6"/>
    <p:sldId id="260" r:id="rId7"/>
    <p:sldId id="261" r:id="rId8"/>
    <p:sldId id="262" r:id="rId9"/>
    <p:sldId id="264" r:id="rId10"/>
    <p:sldId id="263" r:id="rId11"/>
    <p:sldId id="266" r:id="rId12"/>
    <p:sldId id="267" r:id="rId13"/>
    <p:sldId id="265" r:id="rId1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547B8-B312-45F8-8FAC-D7B643212A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A25146-B1DE-499A-9AB1-B8114BFB38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A1C0C-70C8-499C-8E86-69AE9E1CB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A4680-931C-4622-86A6-F3FFF2878698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94082F-71FC-49DF-8333-D3566FFF8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FEFF4D-7578-478F-BED6-E3E221279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E92DD-EFB3-43D3-896B-8FBFA098DB8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31627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53F2E-C404-4E35-9AAF-DAC76DF99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A5C34A-C4AF-48AE-B271-2E38D9AF01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6889E-5CC9-49A9-824D-6E7360952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A4680-931C-4622-86A6-F3FFF2878698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7ED203-CE65-4410-BF2B-0AA920BB5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E4582E-1DC7-4210-B324-45C35420B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E92DD-EFB3-43D3-896B-8FBFA098DB8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74656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9664BD-0A12-4483-B271-DA1571157F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737B30-9ED5-4A4F-8E4C-E90954FE1E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A734B-79DC-4684-98E7-4BC725EB0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A4680-931C-4622-86A6-F3FFF2878698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F0C66A-0826-4316-AF04-1DFBD71DE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1274F6-0F5C-45DA-AA4D-3B95BD039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E92DD-EFB3-43D3-896B-8FBFA098DB8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76222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ADB53-7344-4E36-ACF2-B0344190D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1BCD1-BC7E-42CC-9C99-8D7170D0BC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00DE0-8B42-4A15-92BA-8D9E02B4B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A4680-931C-4622-86A6-F3FFF2878698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87BB24-A008-46A4-90A7-CB5B6BE39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D84285-01D5-4E94-B970-01DDD9A86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E92DD-EFB3-43D3-896B-8FBFA098DB8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90287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9B322-4E62-439D-9996-9A655B6B7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66B285-7577-4A0E-BEA2-C1E05D40B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B0247-2900-48F1-AF67-844CB2E68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A4680-931C-4622-86A6-F3FFF2878698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248A3D-A29C-415E-A2FA-7CDE227BC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F5BB6-1C89-4E89-B7B5-8F5D9C89C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E92DD-EFB3-43D3-896B-8FBFA098DB8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44392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F7A89-F502-4F18-81D0-16C96D833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C663D-DA78-4BF0-A37E-26D22888BA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E19CDA-66CF-4E53-A023-6F64DDFF9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577D5-B34F-41C2-A4EC-36B57FF21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A4680-931C-4622-86A6-F3FFF2878698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B209B0-23CD-4494-B2BF-101234EFA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0D70D7-DCC4-4E7E-8EC7-195BBDA8F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E92DD-EFB3-43D3-896B-8FBFA098DB8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39823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6FBA4-7580-44B3-83E6-08F43641D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7D0B65-B4CD-49E4-88AB-938FD5DB66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D14C06-C1F2-42AC-AF31-82CFDB480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F58E6B-FE3A-4CD4-8439-303F1D33DC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D68040-B2A9-4023-B234-70A872A2EC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C2C35F-95A9-4E1D-8E97-78359FA88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A4680-931C-4622-86A6-F3FFF2878698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D5B620-017F-42AF-8974-3036321A0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865882-74F1-42FE-AA05-5CB0CEC87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E92DD-EFB3-43D3-896B-8FBFA098DB8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20868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30D66-8EE2-40A7-B7BF-5AEF81391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007A6D-4E84-4F98-98A4-A5C8551EE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A4680-931C-4622-86A6-F3FFF2878698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FE34C8-3EB0-4C10-89E0-344006C4A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D44201-A6F4-4F2A-ABAA-99544BEC0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E92DD-EFB3-43D3-896B-8FBFA098DB8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52301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394243-9ECD-45AB-833C-F63CD4732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A4680-931C-4622-86A6-F3FFF2878698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1BB329-B338-42BF-B29F-6209B2630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6F6C50-049C-46B4-AD04-49181D7EE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E92DD-EFB3-43D3-896B-8FBFA098DB8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18376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97950-DDF4-43E2-BC91-BC45DCEA4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967CB-E319-4195-A6A9-A63637F31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4D67E5-211C-48CD-A548-B64B5BE6E5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E410B-DDDC-4DBA-85B9-F390368BE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A4680-931C-4622-86A6-F3FFF2878698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0AFC21-780E-4DD0-BD9C-BE47C391A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0B4A30-132D-453A-A7C2-C66EBF3BC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E92DD-EFB3-43D3-896B-8FBFA098DB8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6795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78018-0077-4FEE-806A-CE1131A1A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292CC9-F89A-4D79-B78D-456F8B3020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5AF94C-1429-47C8-84AF-528268EEE7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FB1141-393B-455B-A498-B6AE55BF1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A4680-931C-4622-86A6-F3FFF2878698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5BB36A-85A1-400E-8364-6580098C9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2B6B90-DE6A-401B-9A81-BB6DEE2F6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E92DD-EFB3-43D3-896B-8FBFA098DB8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85762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24FBAE-0833-4736-BA6A-9E47F3D13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6D48C-CFBA-4F7E-83B7-2FA131A93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91888-93BB-4204-B667-441C5BE62E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A4680-931C-4622-86A6-F3FFF2878698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F5410-C209-46E8-B35B-B99BB67494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A57CDB-8FCD-431F-9D3E-99AC53CCC8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E92DD-EFB3-43D3-896B-8FBFA098DB8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27192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17E3D-035B-4338-A3CC-92739B6FF6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</a:rPr>
              <a:t>CÂU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LỆNH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LẶP</a:t>
            </a:r>
            <a:endParaRPr lang="vi-VN" b="1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9D98F1-44B9-467F-A0AC-3A6802F1FA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0" y="767398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b="1" dirty="0" err="1">
                <a:solidFill>
                  <a:srgbClr val="FF0000"/>
                </a:solidFill>
              </a:rPr>
              <a:t>Tuần</a:t>
            </a:r>
            <a:r>
              <a:rPr lang="en-US" sz="2800" b="1" dirty="0">
                <a:solidFill>
                  <a:srgbClr val="FF0000"/>
                </a:solidFill>
              </a:rPr>
              <a:t> 23</a:t>
            </a:r>
            <a:endParaRPr lang="vi-VN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877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80631-6639-4DC7-AEF4-573FCB2FA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0" y="1192336"/>
            <a:ext cx="3842288" cy="595998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{1}var a:integer;</a:t>
            </a:r>
          </a:p>
          <a:p>
            <a:pPr marL="0" indent="0">
              <a:buNone/>
            </a:pPr>
            <a:r>
              <a:rPr lang="en-US" dirty="0"/>
              <a:t>{2}begin</a:t>
            </a:r>
          </a:p>
          <a:p>
            <a:pPr marL="0" indent="0">
              <a:buNone/>
            </a:pPr>
            <a:r>
              <a:rPr lang="en-US" dirty="0"/>
              <a:t>{3}a:=1;</a:t>
            </a:r>
          </a:p>
          <a:p>
            <a:pPr marL="0" indent="0">
              <a:buNone/>
            </a:pPr>
            <a:r>
              <a:rPr lang="en-US" dirty="0"/>
              <a:t>{4}while a&lt;&gt;=0 do</a:t>
            </a:r>
          </a:p>
          <a:p>
            <a:pPr marL="0" indent="0">
              <a:buNone/>
            </a:pPr>
            <a:r>
              <a:rPr lang="en-US" dirty="0"/>
              <a:t>{5} write(‘Nguyen van a’);</a:t>
            </a:r>
          </a:p>
          <a:p>
            <a:pPr marL="0" indent="0">
              <a:buNone/>
            </a:pPr>
            <a:r>
              <a:rPr lang="en-US" dirty="0"/>
              <a:t>{6}</a:t>
            </a:r>
            <a:r>
              <a:rPr lang="en-US" dirty="0" err="1"/>
              <a:t>readln</a:t>
            </a:r>
            <a:r>
              <a:rPr lang="en-US" dirty="0"/>
              <a:t>(a)</a:t>
            </a:r>
          </a:p>
          <a:p>
            <a:pPr marL="0" indent="0">
              <a:buNone/>
            </a:pPr>
            <a:r>
              <a:rPr lang="en-US" dirty="0"/>
              <a:t>{7}end.</a:t>
            </a:r>
            <a:endParaRPr lang="vi-VN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850B72-4DDC-47B8-8FAA-45107C8F821E}"/>
              </a:ext>
            </a:extLst>
          </p:cNvPr>
          <p:cNvSpPr txBox="1"/>
          <p:nvPr/>
        </p:nvSpPr>
        <p:spPr>
          <a:xfrm>
            <a:off x="3886200" y="440940"/>
            <a:ext cx="6949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514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B7EC1-2E76-4B11-A6CA-AD483B321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045"/>
            <a:ext cx="10515600" cy="1325563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(n &gt;0),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lẻ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endParaRPr lang="vi-VN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17F8A-5B88-479A-B3DE-3F4C06F37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876800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Input: n (n&gt;0)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Ouput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lẻ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050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B229C-2D02-4C01-91A0-3FBB2F70E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120" y="-88901"/>
            <a:ext cx="3657600" cy="777875"/>
          </a:xfrm>
        </p:spPr>
        <p:txBody>
          <a:bodyPr>
            <a:normAutofit/>
          </a:bodyPr>
          <a:lstStyle/>
          <a:p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endParaRPr lang="vi-VN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0345E-8D8B-426C-852F-DD50FB382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8974"/>
            <a:ext cx="10515600" cy="59861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500" dirty="0"/>
              <a:t>Var a:integer;</a:t>
            </a:r>
          </a:p>
          <a:p>
            <a:pPr marL="0" indent="0">
              <a:buNone/>
            </a:pPr>
            <a:r>
              <a:rPr lang="en-US" sz="2500" dirty="0"/>
              <a:t>Begin</a:t>
            </a:r>
          </a:p>
          <a:p>
            <a:pPr marL="0" indent="0">
              <a:buNone/>
            </a:pPr>
            <a:r>
              <a:rPr lang="en-US" sz="2500" dirty="0"/>
              <a:t>	</a:t>
            </a:r>
            <a:r>
              <a:rPr lang="en-US" sz="2500" dirty="0" err="1"/>
              <a:t>readln</a:t>
            </a:r>
            <a:r>
              <a:rPr lang="en-US" sz="2500" dirty="0"/>
              <a:t>(a); {</a:t>
            </a:r>
            <a:r>
              <a:rPr lang="en-US" sz="2500" dirty="0" err="1"/>
              <a:t>nhập</a:t>
            </a:r>
            <a:r>
              <a:rPr lang="en-US" sz="2500" dirty="0"/>
              <a:t> a}</a:t>
            </a:r>
          </a:p>
          <a:p>
            <a:pPr marL="0" indent="0">
              <a:buNone/>
            </a:pPr>
            <a:r>
              <a:rPr lang="en-US" sz="2500" dirty="0"/>
              <a:t>	{</a:t>
            </a:r>
            <a:r>
              <a:rPr lang="en-US" sz="2500" dirty="0" err="1"/>
              <a:t>điều</a:t>
            </a:r>
            <a:r>
              <a:rPr lang="en-US" sz="2500" dirty="0"/>
              <a:t> </a:t>
            </a:r>
            <a:r>
              <a:rPr lang="en-US" sz="2500" dirty="0" err="1"/>
              <a:t>kiện</a:t>
            </a:r>
            <a:r>
              <a:rPr lang="en-US" sz="2500" dirty="0"/>
              <a:t> </a:t>
            </a:r>
            <a:r>
              <a:rPr lang="en-US" sz="2500" dirty="0" err="1"/>
              <a:t>để</a:t>
            </a:r>
            <a:r>
              <a:rPr lang="en-US" sz="2500" dirty="0"/>
              <a:t> </a:t>
            </a:r>
            <a:r>
              <a:rPr lang="en-US" sz="2500" dirty="0" err="1"/>
              <a:t>nhâp</a:t>
            </a:r>
            <a:r>
              <a:rPr lang="en-US" sz="2500" dirty="0"/>
              <a:t> a&gt;0)</a:t>
            </a:r>
          </a:p>
          <a:p>
            <a:pPr marL="0" indent="0">
              <a:buNone/>
            </a:pPr>
            <a:r>
              <a:rPr lang="en-US" sz="2500" dirty="0"/>
              <a:t>	while a&lt;0 do</a:t>
            </a:r>
          </a:p>
          <a:p>
            <a:pPr marL="0" indent="0">
              <a:buNone/>
            </a:pPr>
            <a:r>
              <a:rPr lang="en-US" sz="2500" dirty="0"/>
              <a:t>	begin</a:t>
            </a:r>
          </a:p>
          <a:p>
            <a:pPr marL="0" indent="0">
              <a:buNone/>
            </a:pPr>
            <a:r>
              <a:rPr lang="en-US" sz="2500" dirty="0"/>
              <a:t>		write(‘</a:t>
            </a:r>
            <a:r>
              <a:rPr lang="en-US" sz="2500" dirty="0" err="1"/>
              <a:t>nhap</a:t>
            </a:r>
            <a:r>
              <a:rPr lang="en-US" sz="2500" dirty="0"/>
              <a:t> </a:t>
            </a:r>
            <a:r>
              <a:rPr lang="en-US" sz="2500" dirty="0" err="1"/>
              <a:t>lai</a:t>
            </a:r>
            <a:r>
              <a:rPr lang="en-US" sz="2500" dirty="0"/>
              <a:t> a&gt;0’);</a:t>
            </a:r>
          </a:p>
          <a:p>
            <a:pPr marL="0" indent="0">
              <a:buNone/>
            </a:pPr>
            <a:r>
              <a:rPr lang="en-US" sz="2500" dirty="0"/>
              <a:t>		</a:t>
            </a:r>
            <a:r>
              <a:rPr lang="en-US" sz="2500" dirty="0" err="1"/>
              <a:t>readln</a:t>
            </a:r>
            <a:r>
              <a:rPr lang="en-US" sz="2500" dirty="0"/>
              <a:t>(a);</a:t>
            </a:r>
          </a:p>
          <a:p>
            <a:pPr marL="0" indent="0">
              <a:buNone/>
            </a:pPr>
            <a:r>
              <a:rPr lang="en-US" sz="2500" dirty="0"/>
              <a:t>	end;</a:t>
            </a:r>
          </a:p>
          <a:p>
            <a:pPr marL="0" indent="0">
              <a:buNone/>
            </a:pPr>
            <a:r>
              <a:rPr lang="en-US" sz="2500" dirty="0"/>
              <a:t>	{</a:t>
            </a:r>
            <a:r>
              <a:rPr lang="en-US" sz="2500" dirty="0" err="1"/>
              <a:t>xét</a:t>
            </a:r>
            <a:r>
              <a:rPr lang="en-US" sz="2500" dirty="0"/>
              <a:t> </a:t>
            </a:r>
            <a:r>
              <a:rPr lang="en-US" sz="2500" dirty="0" err="1"/>
              <a:t>số</a:t>
            </a:r>
            <a:r>
              <a:rPr lang="en-US" sz="2500" dirty="0"/>
              <a:t> </a:t>
            </a:r>
            <a:r>
              <a:rPr lang="en-US" sz="2500" dirty="0" err="1"/>
              <a:t>chẵn</a:t>
            </a:r>
            <a:r>
              <a:rPr lang="en-US" sz="2500" dirty="0"/>
              <a:t>, </a:t>
            </a:r>
            <a:r>
              <a:rPr lang="en-US" sz="2500" dirty="0" err="1"/>
              <a:t>lẻ</a:t>
            </a:r>
            <a:r>
              <a:rPr lang="en-US" sz="2500" dirty="0"/>
              <a:t>}</a:t>
            </a:r>
          </a:p>
          <a:p>
            <a:pPr marL="0" indent="0">
              <a:buNone/>
            </a:pPr>
            <a:r>
              <a:rPr lang="en-US" sz="2500" dirty="0"/>
              <a:t>	if a mod 2 = 0 then write (‘so </a:t>
            </a:r>
            <a:r>
              <a:rPr lang="en-US" sz="2500" dirty="0" err="1"/>
              <a:t>chan</a:t>
            </a:r>
            <a:r>
              <a:rPr lang="en-US" sz="2500" dirty="0"/>
              <a:t>’)</a:t>
            </a:r>
          </a:p>
          <a:p>
            <a:pPr marL="0" indent="0">
              <a:buNone/>
            </a:pPr>
            <a:r>
              <a:rPr lang="en-US" sz="2500" dirty="0"/>
              <a:t>	else write(‘so </a:t>
            </a:r>
            <a:r>
              <a:rPr lang="en-US" sz="2500" dirty="0" err="1"/>
              <a:t>lẻ</a:t>
            </a:r>
            <a:r>
              <a:rPr lang="en-US" sz="2500" dirty="0"/>
              <a:t>’);	</a:t>
            </a:r>
          </a:p>
          <a:p>
            <a:pPr marL="0" indent="0">
              <a:buNone/>
            </a:pPr>
            <a:r>
              <a:rPr lang="en-US" sz="2500" dirty="0"/>
              <a:t>End.</a:t>
            </a:r>
            <a:endParaRPr lang="vi-VN" sz="2500" dirty="0"/>
          </a:p>
        </p:txBody>
      </p:sp>
    </p:spTree>
    <p:extLst>
      <p:ext uri="{BB962C8B-B14F-4D97-AF65-F5344CB8AC3E}">
        <p14:creationId xmlns:p14="http://schemas.microsoft.com/office/powerpoint/2010/main" val="3443976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624E0-D703-466E-BA48-2C884E34F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cú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while</a:t>
            </a: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khoa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endParaRPr lang="vi-VN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9B1535-CBCC-4A3A-A9D0-8C44F6B67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83701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1AA40-0967-4F3E-A7C8-2481E0C85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1936"/>
            <a:ext cx="10515600" cy="1325563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nọ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86088D-8751-4A76-8E59-460A7687BFD6}"/>
              </a:ext>
            </a:extLst>
          </p:cNvPr>
          <p:cNvSpPr/>
          <p:nvPr/>
        </p:nvSpPr>
        <p:spPr>
          <a:xfrm>
            <a:off x="1066800" y="3566160"/>
            <a:ext cx="2453640" cy="150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Không</a:t>
            </a:r>
            <a:r>
              <a:rPr lang="en-US" sz="2800" dirty="0"/>
              <a:t> </a:t>
            </a:r>
            <a:r>
              <a:rPr lang="en-US" sz="2800" dirty="0" err="1"/>
              <a:t>biết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lần</a:t>
            </a:r>
            <a:r>
              <a:rPr lang="en-US" sz="2800" dirty="0"/>
              <a:t> </a:t>
            </a:r>
            <a:r>
              <a:rPr lang="en-US" sz="2800" dirty="0" err="1"/>
              <a:t>gọi</a:t>
            </a:r>
            <a:endParaRPr lang="vi-VN" sz="2800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03A76D7-F23E-4349-9851-3324C7D4225D}"/>
              </a:ext>
            </a:extLst>
          </p:cNvPr>
          <p:cNvCxnSpPr/>
          <p:nvPr/>
        </p:nvCxnSpPr>
        <p:spPr>
          <a:xfrm>
            <a:off x="3870960" y="4373880"/>
            <a:ext cx="35204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3C457CA-A63D-4FB0-84F4-A88833D00194}"/>
              </a:ext>
            </a:extLst>
          </p:cNvPr>
          <p:cNvSpPr txBox="1"/>
          <p:nvPr/>
        </p:nvSpPr>
        <p:spPr>
          <a:xfrm>
            <a:off x="4145280" y="3258147"/>
            <a:ext cx="32613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7C09C4-0958-41E8-87F8-EA906A3FCFCB}"/>
              </a:ext>
            </a:extLst>
          </p:cNvPr>
          <p:cNvSpPr/>
          <p:nvPr/>
        </p:nvSpPr>
        <p:spPr>
          <a:xfrm>
            <a:off x="8153400" y="3429000"/>
            <a:ext cx="2453640" cy="150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tar: 7 Points 10">
            <a:extLst>
              <a:ext uri="{FF2B5EF4-FFF2-40B4-BE49-F238E27FC236}">
                <a16:creationId xmlns:a16="http://schemas.microsoft.com/office/drawing/2014/main" id="{984E8EE0-835C-44A6-B8DD-FD5B4BAF2AD8}"/>
              </a:ext>
            </a:extLst>
          </p:cNvPr>
          <p:cNvSpPr/>
          <p:nvPr/>
        </p:nvSpPr>
        <p:spPr>
          <a:xfrm>
            <a:off x="-39262" y="3258147"/>
            <a:ext cx="5120640" cy="1783076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Câu</a:t>
            </a:r>
            <a:r>
              <a:rPr lang="en-US" sz="2400" dirty="0"/>
              <a:t> </a:t>
            </a:r>
            <a:r>
              <a:rPr lang="en-US" sz="2400" dirty="0" err="1"/>
              <a:t>lệnh</a:t>
            </a:r>
            <a:r>
              <a:rPr lang="en-US" sz="2400" dirty="0"/>
              <a:t> </a:t>
            </a:r>
            <a:r>
              <a:rPr lang="en-US" sz="2400" dirty="0" err="1"/>
              <a:t>lặp</a:t>
            </a:r>
            <a:r>
              <a:rPr lang="en-US" sz="2400" dirty="0"/>
              <a:t> (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xác</a:t>
            </a:r>
            <a:r>
              <a:rPr lang="en-US" sz="2400" dirty="0"/>
              <a:t> </a:t>
            </a:r>
            <a:r>
              <a:rPr lang="en-US" sz="2400" dirty="0" err="1"/>
              <a:t>định</a:t>
            </a:r>
            <a:r>
              <a:rPr lang="en-US" sz="2400" dirty="0"/>
              <a:t> </a:t>
            </a:r>
            <a:r>
              <a:rPr lang="en-US" sz="2400" dirty="0" err="1"/>
              <a:t>số</a:t>
            </a:r>
            <a:r>
              <a:rPr lang="en-US" sz="2400" dirty="0"/>
              <a:t> </a:t>
            </a:r>
            <a:r>
              <a:rPr lang="en-US" sz="2400" dirty="0" err="1"/>
              <a:t>lần</a:t>
            </a:r>
            <a:r>
              <a:rPr lang="en-US" sz="2400" dirty="0"/>
              <a:t> </a:t>
            </a:r>
            <a:r>
              <a:rPr lang="en-US" sz="2400" dirty="0" err="1"/>
              <a:t>lặp</a:t>
            </a:r>
            <a:endParaRPr lang="vi-VN" sz="2400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47CA996-EAA2-4503-9E69-A6C322977577}"/>
              </a:ext>
            </a:extLst>
          </p:cNvPr>
          <p:cNvCxnSpPr>
            <a:cxnSpLocks/>
          </p:cNvCxnSpPr>
          <p:nvPr/>
        </p:nvCxnSpPr>
        <p:spPr>
          <a:xfrm>
            <a:off x="5081378" y="4127088"/>
            <a:ext cx="17449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tar: 16 Points 13">
            <a:extLst>
              <a:ext uri="{FF2B5EF4-FFF2-40B4-BE49-F238E27FC236}">
                <a16:creationId xmlns:a16="http://schemas.microsoft.com/office/drawing/2014/main" id="{5EF4E6CC-33F5-470D-9316-E12BCAC4D8F4}"/>
              </a:ext>
            </a:extLst>
          </p:cNvPr>
          <p:cNvSpPr/>
          <p:nvPr/>
        </p:nvSpPr>
        <p:spPr>
          <a:xfrm>
            <a:off x="7573118" y="3429000"/>
            <a:ext cx="2788920" cy="1661160"/>
          </a:xfrm>
          <a:prstGeom prst="star1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While</a:t>
            </a:r>
            <a:endParaRPr lang="vi-VN" sz="3200" b="1" dirty="0"/>
          </a:p>
        </p:txBody>
      </p:sp>
    </p:spTree>
    <p:extLst>
      <p:ext uri="{BB962C8B-B14F-4D97-AF65-F5344CB8AC3E}">
        <p14:creationId xmlns:p14="http://schemas.microsoft.com/office/powerpoint/2010/main" val="393407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/>
      <p:bldP spid="8" grpId="1"/>
      <p:bldP spid="9" grpId="0" animBg="1"/>
      <p:bldP spid="9" grpId="1" animBg="1"/>
      <p:bldP spid="11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F97A5-EF50-4C11-A0B2-CE0EAF324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76" y="-29042"/>
            <a:ext cx="5312979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2)</a:t>
            </a:r>
            <a:r>
              <a:rPr lang="en-US" sz="3600" b="1" dirty="0" err="1">
                <a:solidFill>
                  <a:srgbClr val="FF0000"/>
                </a:solidFill>
              </a:rPr>
              <a:t>Cú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pháp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Câu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lệnh</a:t>
            </a:r>
            <a:r>
              <a:rPr lang="en-US" sz="3600" b="1" dirty="0">
                <a:solidFill>
                  <a:srgbClr val="FF0000"/>
                </a:solidFill>
              </a:rPr>
              <a:t> While</a:t>
            </a:r>
            <a:endParaRPr lang="vi-VN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F9E72-205B-435D-8927-126DF511A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0681" y="1085822"/>
            <a:ext cx="3308127" cy="191080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While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kiện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Do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lệnh</a:t>
            </a:r>
            <a:r>
              <a:rPr lang="en-US" dirty="0"/>
              <a:t>;</a:t>
            </a:r>
            <a:endParaRPr lang="vi-VN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D08F286-63BA-4F34-B663-FBFE972DF52D}"/>
              </a:ext>
            </a:extLst>
          </p:cNvPr>
          <p:cNvCxnSpPr>
            <a:cxnSpLocks/>
          </p:cNvCxnSpPr>
          <p:nvPr/>
        </p:nvCxnSpPr>
        <p:spPr>
          <a:xfrm>
            <a:off x="8671034" y="1363388"/>
            <a:ext cx="0" cy="5959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>
            <a:extLst>
              <a:ext uri="{FF2B5EF4-FFF2-40B4-BE49-F238E27FC236}">
                <a16:creationId xmlns:a16="http://schemas.microsoft.com/office/drawing/2014/main" id="{8F139B08-4696-4E1F-9518-EE3B17EADE60}"/>
              </a:ext>
            </a:extLst>
          </p:cNvPr>
          <p:cNvSpPr txBox="1">
            <a:spLocks/>
          </p:cNvSpPr>
          <p:nvPr/>
        </p:nvSpPr>
        <p:spPr>
          <a:xfrm>
            <a:off x="6547946" y="-29041"/>
            <a:ext cx="53129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FF0000"/>
                </a:solidFill>
              </a:rPr>
              <a:t>3)</a:t>
            </a:r>
            <a:r>
              <a:rPr lang="en-US" sz="3600" b="1" dirty="0" err="1">
                <a:solidFill>
                  <a:srgbClr val="FF0000"/>
                </a:solidFill>
              </a:rPr>
              <a:t>Cách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hoạt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động</a:t>
            </a:r>
            <a:endParaRPr lang="vi-VN" sz="3600" b="1" dirty="0">
              <a:solidFill>
                <a:srgbClr val="FF0000"/>
              </a:solidFill>
            </a:endParaRPr>
          </a:p>
        </p:txBody>
      </p:sp>
      <p:sp>
        <p:nvSpPr>
          <p:cNvPr id="7" name="Flowchart: Decision 6">
            <a:extLst>
              <a:ext uri="{FF2B5EF4-FFF2-40B4-BE49-F238E27FC236}">
                <a16:creationId xmlns:a16="http://schemas.microsoft.com/office/drawing/2014/main" id="{C1CA0BEE-CFB6-451B-8753-E97206939349}"/>
              </a:ext>
            </a:extLst>
          </p:cNvPr>
          <p:cNvSpPr/>
          <p:nvPr/>
        </p:nvSpPr>
        <p:spPr>
          <a:xfrm>
            <a:off x="7228489" y="2026169"/>
            <a:ext cx="2885090" cy="1325563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Điều</a:t>
            </a:r>
            <a:r>
              <a:rPr lang="en-US" sz="2400" dirty="0"/>
              <a:t> </a:t>
            </a:r>
            <a:r>
              <a:rPr lang="en-US" sz="2400" dirty="0" err="1"/>
              <a:t>kiện</a:t>
            </a:r>
            <a:endParaRPr lang="vi-VN" sz="24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744FCB3-E69A-47BB-A3A4-D16753ECFDD9}"/>
              </a:ext>
            </a:extLst>
          </p:cNvPr>
          <p:cNvCxnSpPr>
            <a:cxnSpLocks/>
          </p:cNvCxnSpPr>
          <p:nvPr/>
        </p:nvCxnSpPr>
        <p:spPr>
          <a:xfrm>
            <a:off x="8671034" y="3408051"/>
            <a:ext cx="0" cy="5959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0D7AAAC-229F-4796-A815-B91EBD5AF6CF}"/>
              </a:ext>
            </a:extLst>
          </p:cNvPr>
          <p:cNvSpPr txBox="1"/>
          <p:nvPr/>
        </p:nvSpPr>
        <p:spPr>
          <a:xfrm>
            <a:off x="8864158" y="3336677"/>
            <a:ext cx="1284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</a:t>
            </a:r>
            <a:endParaRPr lang="vi-VN" b="1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013C47-A679-48B7-8D31-9D85C6CEE538}"/>
              </a:ext>
            </a:extLst>
          </p:cNvPr>
          <p:cNvSpPr/>
          <p:nvPr/>
        </p:nvSpPr>
        <p:spPr>
          <a:xfrm>
            <a:off x="7662040" y="4003966"/>
            <a:ext cx="2404235" cy="8522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Câu</a:t>
            </a:r>
            <a:r>
              <a:rPr lang="en-US" sz="2400" dirty="0"/>
              <a:t> </a:t>
            </a:r>
            <a:r>
              <a:rPr lang="en-US" sz="2400" dirty="0" err="1"/>
              <a:t>lệnh</a:t>
            </a:r>
            <a:endParaRPr lang="vi-VN" sz="2400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5C6EEDA-1FB6-4072-A808-3E3984C58772}"/>
              </a:ext>
            </a:extLst>
          </p:cNvPr>
          <p:cNvCxnSpPr/>
          <p:nvPr/>
        </p:nvCxnSpPr>
        <p:spPr>
          <a:xfrm>
            <a:off x="8836562" y="4856180"/>
            <a:ext cx="0" cy="6302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28E9622-1A10-4798-9C8C-1D0802F5DA18}"/>
              </a:ext>
            </a:extLst>
          </p:cNvPr>
          <p:cNvCxnSpPr/>
          <p:nvPr/>
        </p:nvCxnSpPr>
        <p:spPr>
          <a:xfrm flipH="1">
            <a:off x="6999890" y="5486399"/>
            <a:ext cx="186426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93F1C85-B6C3-441D-AB2A-9642E12510A2}"/>
              </a:ext>
            </a:extLst>
          </p:cNvPr>
          <p:cNvCxnSpPr/>
          <p:nvPr/>
        </p:nvCxnSpPr>
        <p:spPr>
          <a:xfrm flipV="1">
            <a:off x="6999890" y="2026169"/>
            <a:ext cx="0" cy="34602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BA75AE2-5910-4D68-9532-D01D3F8A73D1}"/>
              </a:ext>
            </a:extLst>
          </p:cNvPr>
          <p:cNvCxnSpPr/>
          <p:nvPr/>
        </p:nvCxnSpPr>
        <p:spPr>
          <a:xfrm>
            <a:off x="6999890" y="2026169"/>
            <a:ext cx="146619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22A3F4B-8E62-4647-B549-4C531FE0DEBB}"/>
              </a:ext>
            </a:extLst>
          </p:cNvPr>
          <p:cNvCxnSpPr>
            <a:stCxn id="7" idx="3"/>
          </p:cNvCxnSpPr>
          <p:nvPr/>
        </p:nvCxnSpPr>
        <p:spPr>
          <a:xfrm flipV="1">
            <a:off x="10113579" y="2688950"/>
            <a:ext cx="1158766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D7CCB2A-B194-4716-B124-B49DE85DB5FE}"/>
              </a:ext>
            </a:extLst>
          </p:cNvPr>
          <p:cNvCxnSpPr/>
          <p:nvPr/>
        </p:nvCxnSpPr>
        <p:spPr>
          <a:xfrm>
            <a:off x="11290736" y="2694956"/>
            <a:ext cx="0" cy="30436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9162F8E-D6EF-47CD-8B3B-9AEBD7756402}"/>
              </a:ext>
            </a:extLst>
          </p:cNvPr>
          <p:cNvSpPr txBox="1"/>
          <p:nvPr/>
        </p:nvSpPr>
        <p:spPr>
          <a:xfrm>
            <a:off x="10336921" y="2041224"/>
            <a:ext cx="1284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</a:t>
            </a:r>
            <a:endParaRPr lang="vi-VN" b="1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AC1F8D04-387A-41D2-AD52-F4F647CBB92E}"/>
              </a:ext>
            </a:extLst>
          </p:cNvPr>
          <p:cNvSpPr txBox="1">
            <a:spLocks/>
          </p:cNvSpPr>
          <p:nvPr/>
        </p:nvSpPr>
        <p:spPr>
          <a:xfrm>
            <a:off x="728506" y="3756284"/>
            <a:ext cx="3732476" cy="304367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While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kiện</a:t>
            </a:r>
            <a:r>
              <a:rPr lang="en-US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Do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begin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lệnh</a:t>
            </a:r>
            <a:r>
              <a:rPr lang="en-US" dirty="0"/>
              <a:t> 1;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lệnh</a:t>
            </a:r>
            <a:r>
              <a:rPr lang="en-US" dirty="0"/>
              <a:t> 2;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…..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End;</a:t>
            </a:r>
            <a:endParaRPr lang="vi-VN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4D4FB28-1B2C-4E43-9883-5E930D8CB801}"/>
              </a:ext>
            </a:extLst>
          </p:cNvPr>
          <p:cNvSpPr txBox="1"/>
          <p:nvPr/>
        </p:nvSpPr>
        <p:spPr>
          <a:xfrm>
            <a:off x="331075" y="2996625"/>
            <a:ext cx="1711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err="1"/>
              <a:t>Mở</a:t>
            </a:r>
            <a:r>
              <a:rPr lang="en-US" b="1" u="sng" dirty="0"/>
              <a:t> </a:t>
            </a:r>
            <a:r>
              <a:rPr lang="en-US" b="1" u="sng" dirty="0" err="1"/>
              <a:t>rộng</a:t>
            </a:r>
            <a:endParaRPr lang="vi-VN" b="1" u="sng" dirty="0"/>
          </a:p>
        </p:txBody>
      </p:sp>
    </p:spTree>
    <p:extLst>
      <p:ext uri="{BB962C8B-B14F-4D97-AF65-F5344CB8AC3E}">
        <p14:creationId xmlns:p14="http://schemas.microsoft.com/office/powerpoint/2010/main" val="424691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 animBg="1"/>
      <p:bldP spid="10" grpId="0"/>
      <p:bldP spid="11" grpId="0" animBg="1"/>
      <p:bldP spid="26" grpId="0"/>
      <p:bldP spid="2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6A393-31CF-4C4D-B73A-67F5A4E91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while</a:t>
            </a:r>
            <a:endParaRPr lang="vi-V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C18F8-F0FC-447B-B4CB-FF35024DF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</a:t>
            </a:r>
            <a:r>
              <a:rPr lang="vi-VN" dirty="0"/>
              <a:t>ước 1: kiểm tra điều kiện</a:t>
            </a:r>
          </a:p>
          <a:p>
            <a:r>
              <a:rPr lang="vi-VN" dirty="0"/>
              <a:t>Bước 2 : Nếu điều kiện đúng thì thực hiện câu lệnh và quya lại bước 1</a:t>
            </a:r>
          </a:p>
          <a:p>
            <a:r>
              <a:rPr lang="vi-VN" dirty="0"/>
              <a:t>Nếu điều kiện sai  thì kết thúc câu lệnh while</a:t>
            </a:r>
          </a:p>
        </p:txBody>
      </p:sp>
    </p:spTree>
    <p:extLst>
      <p:ext uri="{BB962C8B-B14F-4D97-AF65-F5344CB8AC3E}">
        <p14:creationId xmlns:p14="http://schemas.microsoft.com/office/powerpoint/2010/main" val="2724687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06776-052D-48E9-A750-9491720D63D3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just"/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=0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đ</a:t>
            </a:r>
            <a:r>
              <a:rPr lang="vi-V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endParaRPr lang="vi-VN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78F62-29EC-4274-B309-3714F1CAC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1294"/>
            <a:ext cx="10515600" cy="468124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a=0)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B78081B-80EF-4961-961A-05142FBD4EB6}"/>
              </a:ext>
            </a:extLst>
          </p:cNvPr>
          <p:cNvSpPr txBox="1">
            <a:spLocks/>
          </p:cNvSpPr>
          <p:nvPr/>
        </p:nvSpPr>
        <p:spPr>
          <a:xfrm>
            <a:off x="838200" y="2505962"/>
            <a:ext cx="10515600" cy="46812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Output: 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 đ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7859F30-6DC3-4211-9738-3FF9090B9A8D}"/>
              </a:ext>
            </a:extLst>
          </p:cNvPr>
          <p:cNvSpPr txBox="1">
            <a:spLocks/>
          </p:cNvSpPr>
          <p:nvPr/>
        </p:nvSpPr>
        <p:spPr>
          <a:xfrm>
            <a:off x="838200" y="3307080"/>
            <a:ext cx="10515600" cy="3002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A=1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A=2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A=3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A=0 (end)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quả;6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767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33C6265-C899-4789-82E7-552B6BFD81E6}"/>
              </a:ext>
            </a:extLst>
          </p:cNvPr>
          <p:cNvCxnSpPr/>
          <p:nvPr/>
        </p:nvCxnSpPr>
        <p:spPr>
          <a:xfrm>
            <a:off x="5191932" y="61993"/>
            <a:ext cx="0" cy="449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E941BB6-E122-416C-B974-4AD45C6F0B81}"/>
              </a:ext>
            </a:extLst>
          </p:cNvPr>
          <p:cNvCxnSpPr/>
          <p:nvPr/>
        </p:nvCxnSpPr>
        <p:spPr>
          <a:xfrm>
            <a:off x="5191932" y="2309247"/>
            <a:ext cx="0" cy="449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Diamond 7">
            <a:extLst>
              <a:ext uri="{FF2B5EF4-FFF2-40B4-BE49-F238E27FC236}">
                <a16:creationId xmlns:a16="http://schemas.microsoft.com/office/drawing/2014/main" id="{DD576660-6DAA-4022-8F16-63C1D0E100CA}"/>
              </a:ext>
            </a:extLst>
          </p:cNvPr>
          <p:cNvSpPr/>
          <p:nvPr/>
        </p:nvSpPr>
        <p:spPr>
          <a:xfrm>
            <a:off x="4021810" y="2758698"/>
            <a:ext cx="2340244" cy="134835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&lt;&gt; 0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72A3727-AD7B-466C-96BB-4D84AAF61503}"/>
              </a:ext>
            </a:extLst>
          </p:cNvPr>
          <p:cNvCxnSpPr/>
          <p:nvPr/>
        </p:nvCxnSpPr>
        <p:spPr>
          <a:xfrm>
            <a:off x="5191932" y="4135905"/>
            <a:ext cx="0" cy="449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DAB6CE3A-154A-4B77-8189-E7E63FD53FC1}"/>
              </a:ext>
            </a:extLst>
          </p:cNvPr>
          <p:cNvSpPr/>
          <p:nvPr/>
        </p:nvSpPr>
        <p:spPr>
          <a:xfrm>
            <a:off x="4021810" y="1859797"/>
            <a:ext cx="2340234" cy="5579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S=0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8C0AA5E-1DC4-44EA-8BCF-45562FC5A9F8}"/>
              </a:ext>
            </a:extLst>
          </p:cNvPr>
          <p:cNvCxnSpPr/>
          <p:nvPr/>
        </p:nvCxnSpPr>
        <p:spPr>
          <a:xfrm>
            <a:off x="5145437" y="1410346"/>
            <a:ext cx="0" cy="449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0F60718A-7CD3-4725-A351-ED0C5C214ABB}"/>
              </a:ext>
            </a:extLst>
          </p:cNvPr>
          <p:cNvSpPr/>
          <p:nvPr/>
        </p:nvSpPr>
        <p:spPr>
          <a:xfrm>
            <a:off x="4116937" y="4614210"/>
            <a:ext cx="2340234" cy="5579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S=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s+a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CC566E8-19AA-484C-A935-74C5C9BC3B0A}"/>
              </a:ext>
            </a:extLst>
          </p:cNvPr>
          <p:cNvSpPr txBox="1"/>
          <p:nvPr/>
        </p:nvSpPr>
        <p:spPr>
          <a:xfrm>
            <a:off x="5455403" y="4262033"/>
            <a:ext cx="1544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</a:t>
            </a:r>
            <a:endParaRPr lang="vi-VN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8F658BA-FCCF-4FD1-AE83-AECC367913CB}"/>
              </a:ext>
            </a:extLst>
          </p:cNvPr>
          <p:cNvCxnSpPr>
            <a:cxnSpLocks/>
            <a:stCxn id="42" idx="4"/>
          </p:cNvCxnSpPr>
          <p:nvPr/>
        </p:nvCxnSpPr>
        <p:spPr>
          <a:xfrm flipH="1">
            <a:off x="5149311" y="6297260"/>
            <a:ext cx="12870" cy="404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FCB1A4A-DCE5-49F2-83F7-8B9352049359}"/>
              </a:ext>
            </a:extLst>
          </p:cNvPr>
          <p:cNvCxnSpPr/>
          <p:nvPr/>
        </p:nvCxnSpPr>
        <p:spPr>
          <a:xfrm flipH="1">
            <a:off x="3614979" y="6701412"/>
            <a:ext cx="15343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2D60189-9FB6-47B8-A8F8-34EA9D2852DC}"/>
              </a:ext>
            </a:extLst>
          </p:cNvPr>
          <p:cNvCxnSpPr>
            <a:cxnSpLocks/>
          </p:cNvCxnSpPr>
          <p:nvPr/>
        </p:nvCxnSpPr>
        <p:spPr>
          <a:xfrm flipV="1">
            <a:off x="3657600" y="2758698"/>
            <a:ext cx="0" cy="39427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1DD8A54-72BA-4A62-8CD3-8EBD5C384CD7}"/>
              </a:ext>
            </a:extLst>
          </p:cNvPr>
          <p:cNvCxnSpPr>
            <a:cxnSpLocks/>
          </p:cNvCxnSpPr>
          <p:nvPr/>
        </p:nvCxnSpPr>
        <p:spPr>
          <a:xfrm>
            <a:off x="3657600" y="2758698"/>
            <a:ext cx="144909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48052C8-9D7A-4B19-A6A6-83092CC0699E}"/>
              </a:ext>
            </a:extLst>
          </p:cNvPr>
          <p:cNvCxnSpPr>
            <a:stCxn id="8" idx="3"/>
          </p:cNvCxnSpPr>
          <p:nvPr/>
        </p:nvCxnSpPr>
        <p:spPr>
          <a:xfrm flipV="1">
            <a:off x="6362054" y="3429000"/>
            <a:ext cx="1309607" cy="3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E8C35424-5E4C-448D-AAC6-0375C8CF9A0F}"/>
              </a:ext>
            </a:extLst>
          </p:cNvPr>
          <p:cNvCxnSpPr/>
          <p:nvPr/>
        </p:nvCxnSpPr>
        <p:spPr>
          <a:xfrm>
            <a:off x="7671661" y="3428999"/>
            <a:ext cx="0" cy="1015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>
            <a:extLst>
              <a:ext uri="{FF2B5EF4-FFF2-40B4-BE49-F238E27FC236}">
                <a16:creationId xmlns:a16="http://schemas.microsoft.com/office/drawing/2014/main" id="{DB821FF6-8595-45E8-A692-4AD6156FD369}"/>
              </a:ext>
            </a:extLst>
          </p:cNvPr>
          <p:cNvSpPr/>
          <p:nvPr/>
        </p:nvSpPr>
        <p:spPr>
          <a:xfrm>
            <a:off x="6943229" y="4417017"/>
            <a:ext cx="1544658" cy="1015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Xuất</a:t>
            </a:r>
            <a:r>
              <a:rPr lang="en-US" dirty="0"/>
              <a:t> s</a:t>
            </a:r>
            <a:endParaRPr lang="vi-VN" dirty="0"/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94286C78-9C99-4FFF-B010-5CE5D3B393FB}"/>
              </a:ext>
            </a:extLst>
          </p:cNvPr>
          <p:cNvCxnSpPr/>
          <p:nvPr/>
        </p:nvCxnSpPr>
        <p:spPr>
          <a:xfrm>
            <a:off x="7762053" y="5389534"/>
            <a:ext cx="0" cy="5463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85303D63-0ECC-4123-BE36-06090679A637}"/>
              </a:ext>
            </a:extLst>
          </p:cNvPr>
          <p:cNvSpPr/>
          <p:nvPr/>
        </p:nvSpPr>
        <p:spPr>
          <a:xfrm>
            <a:off x="4424766" y="511444"/>
            <a:ext cx="1433593" cy="829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Nhập</a:t>
            </a:r>
            <a:r>
              <a:rPr lang="en-US" dirty="0"/>
              <a:t> a</a:t>
            </a:r>
            <a:endParaRPr lang="vi-VN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A167B86-9541-42B5-AD79-26A751965232}"/>
              </a:ext>
            </a:extLst>
          </p:cNvPr>
          <p:cNvSpPr txBox="1"/>
          <p:nvPr/>
        </p:nvSpPr>
        <p:spPr>
          <a:xfrm>
            <a:off x="6726263" y="2876248"/>
            <a:ext cx="1544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  <a:endParaRPr lang="vi-VN" dirty="0"/>
          </a:p>
        </p:txBody>
      </p:sp>
      <p:sp>
        <p:nvSpPr>
          <p:cNvPr id="36" name="Speech Bubble: Rectangle 35">
            <a:extLst>
              <a:ext uri="{FF2B5EF4-FFF2-40B4-BE49-F238E27FC236}">
                <a16:creationId xmlns:a16="http://schemas.microsoft.com/office/drawing/2014/main" id="{C643FDCA-2F84-457A-BE91-A0CE4C978494}"/>
              </a:ext>
            </a:extLst>
          </p:cNvPr>
          <p:cNvSpPr/>
          <p:nvPr/>
        </p:nvSpPr>
        <p:spPr>
          <a:xfrm>
            <a:off x="7498594" y="322905"/>
            <a:ext cx="2451315" cy="829158"/>
          </a:xfrm>
          <a:prstGeom prst="wedgeRectCallout">
            <a:avLst>
              <a:gd name="adj1" fmla="val -123257"/>
              <a:gd name="adj2" fmla="val 3446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{1}</a:t>
            </a:r>
            <a:r>
              <a:rPr lang="en-US" sz="2800" dirty="0" err="1"/>
              <a:t>Readln</a:t>
            </a:r>
            <a:r>
              <a:rPr lang="en-US" sz="2800" dirty="0"/>
              <a:t>(a);</a:t>
            </a:r>
            <a:endParaRPr lang="vi-VN" sz="2800" dirty="0"/>
          </a:p>
        </p:txBody>
      </p:sp>
      <p:sp>
        <p:nvSpPr>
          <p:cNvPr id="37" name="Speech Bubble: Rectangle 36">
            <a:extLst>
              <a:ext uri="{FF2B5EF4-FFF2-40B4-BE49-F238E27FC236}">
                <a16:creationId xmlns:a16="http://schemas.microsoft.com/office/drawing/2014/main" id="{F624802C-C5FE-424F-A233-D3FF1838C7E4}"/>
              </a:ext>
            </a:extLst>
          </p:cNvPr>
          <p:cNvSpPr/>
          <p:nvPr/>
        </p:nvSpPr>
        <p:spPr>
          <a:xfrm>
            <a:off x="7671661" y="1555019"/>
            <a:ext cx="2451315" cy="829158"/>
          </a:xfrm>
          <a:prstGeom prst="wedgeRectCallout">
            <a:avLst>
              <a:gd name="adj1" fmla="val -123257"/>
              <a:gd name="adj2" fmla="val 3446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{2}S:=0;</a:t>
            </a:r>
            <a:endParaRPr lang="vi-VN" sz="3200" dirty="0"/>
          </a:p>
        </p:txBody>
      </p:sp>
      <p:sp>
        <p:nvSpPr>
          <p:cNvPr id="38" name="Double Brace 37">
            <a:extLst>
              <a:ext uri="{FF2B5EF4-FFF2-40B4-BE49-F238E27FC236}">
                <a16:creationId xmlns:a16="http://schemas.microsoft.com/office/drawing/2014/main" id="{1E65E338-BF5D-4E51-97DD-18042CEE3A02}"/>
              </a:ext>
            </a:extLst>
          </p:cNvPr>
          <p:cNvSpPr/>
          <p:nvPr/>
        </p:nvSpPr>
        <p:spPr>
          <a:xfrm>
            <a:off x="-243835" y="2164081"/>
            <a:ext cx="2956030" cy="3441074"/>
          </a:xfrm>
          <a:prstGeom prst="brace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/>
              <a:t>{3}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While a&lt;&gt;0 </a:t>
            </a:r>
          </a:p>
          <a:p>
            <a:r>
              <a:rPr lang="en-US" dirty="0">
                <a:solidFill>
                  <a:srgbClr val="FF0000"/>
                </a:solidFill>
              </a:rPr>
              <a:t>         Do</a:t>
            </a:r>
          </a:p>
          <a:p>
            <a:r>
              <a:rPr lang="en-US" dirty="0">
                <a:solidFill>
                  <a:srgbClr val="FF0000"/>
                </a:solidFill>
              </a:rPr>
              <a:t>begin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S:=s+a;</a:t>
            </a:r>
          </a:p>
          <a:p>
            <a:pPr algn="ctr"/>
            <a:r>
              <a:rPr lang="en-US" dirty="0" err="1">
                <a:solidFill>
                  <a:srgbClr val="FF0000"/>
                </a:solidFill>
              </a:rPr>
              <a:t>Readln</a:t>
            </a:r>
            <a:r>
              <a:rPr lang="en-US" dirty="0">
                <a:solidFill>
                  <a:srgbClr val="FF0000"/>
                </a:solidFill>
              </a:rPr>
              <a:t>(a);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End;</a:t>
            </a:r>
          </a:p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9" name="Speech Bubble: Rectangle 38">
            <a:extLst>
              <a:ext uri="{FF2B5EF4-FFF2-40B4-BE49-F238E27FC236}">
                <a16:creationId xmlns:a16="http://schemas.microsoft.com/office/drawing/2014/main" id="{72362200-6B1C-4E38-A2B7-B7479A3DC7C3}"/>
              </a:ext>
            </a:extLst>
          </p:cNvPr>
          <p:cNvSpPr/>
          <p:nvPr/>
        </p:nvSpPr>
        <p:spPr>
          <a:xfrm>
            <a:off x="9531450" y="4296905"/>
            <a:ext cx="2451315" cy="829158"/>
          </a:xfrm>
          <a:prstGeom prst="wedgeRectCallout">
            <a:avLst>
              <a:gd name="adj1" fmla="val -101390"/>
              <a:gd name="adj2" fmla="val 3446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{4}write(s);</a:t>
            </a:r>
            <a:endParaRPr lang="vi-VN" sz="3200" dirty="0"/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CD09842-9FAC-4611-83BC-284E2592D0F1}"/>
              </a:ext>
            </a:extLst>
          </p:cNvPr>
          <p:cNvCxnSpPr>
            <a:cxnSpLocks/>
            <a:stCxn id="38" idx="3"/>
          </p:cNvCxnSpPr>
          <p:nvPr/>
        </p:nvCxnSpPr>
        <p:spPr>
          <a:xfrm>
            <a:off x="2712195" y="3884618"/>
            <a:ext cx="883420" cy="2843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>
            <a:extLst>
              <a:ext uri="{FF2B5EF4-FFF2-40B4-BE49-F238E27FC236}">
                <a16:creationId xmlns:a16="http://schemas.microsoft.com/office/drawing/2014/main" id="{02B00C4D-3DC9-4CA5-8044-FB70231D4537}"/>
              </a:ext>
            </a:extLst>
          </p:cNvPr>
          <p:cNvSpPr/>
          <p:nvPr/>
        </p:nvSpPr>
        <p:spPr>
          <a:xfrm>
            <a:off x="4445384" y="5468102"/>
            <a:ext cx="1433593" cy="829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Nhập</a:t>
            </a:r>
            <a:r>
              <a:rPr lang="en-US" dirty="0"/>
              <a:t> a</a:t>
            </a:r>
            <a:endParaRPr lang="vi-VN" dirty="0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2F63BEF-A803-4764-A837-270767D1DF99}"/>
              </a:ext>
            </a:extLst>
          </p:cNvPr>
          <p:cNvCxnSpPr>
            <a:cxnSpLocks/>
          </p:cNvCxnSpPr>
          <p:nvPr/>
        </p:nvCxnSpPr>
        <p:spPr>
          <a:xfrm flipH="1">
            <a:off x="5191927" y="5201003"/>
            <a:ext cx="12870" cy="404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F4163623-067C-4D80-849C-64E8EEA9B09E}"/>
              </a:ext>
            </a:extLst>
          </p:cNvPr>
          <p:cNvSpPr/>
          <p:nvPr/>
        </p:nvSpPr>
        <p:spPr>
          <a:xfrm>
            <a:off x="6943229" y="5897104"/>
            <a:ext cx="1544658" cy="1015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end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119715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2" grpId="0" animBg="1"/>
      <p:bldP spid="13" grpId="0"/>
      <p:bldP spid="31" grpId="0" animBg="1"/>
      <p:bldP spid="34" grpId="0" animBg="1"/>
      <p:bldP spid="35" grpId="0"/>
      <p:bldP spid="36" grpId="0" animBg="1"/>
      <p:bldP spid="37" grpId="0" animBg="1"/>
      <p:bldP spid="38" grpId="0" animBg="1"/>
      <p:bldP spid="39" grpId="0" animBg="1"/>
      <p:bldP spid="42" grpId="0" animBg="1"/>
      <p:bldP spid="4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9ACC4-4EAA-4983-B652-779D5C54C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9545"/>
            <a:ext cx="10515600" cy="587741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Var </a:t>
            </a:r>
            <a:r>
              <a:rPr lang="en-US" dirty="0" err="1"/>
              <a:t>a,s:real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Begin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readln</a:t>
            </a:r>
            <a:r>
              <a:rPr lang="en-US" dirty="0"/>
              <a:t>(a);</a:t>
            </a:r>
          </a:p>
          <a:p>
            <a:pPr marL="0" indent="0">
              <a:buNone/>
            </a:pPr>
            <a:r>
              <a:rPr lang="en-US" dirty="0"/>
              <a:t>	s:=0;</a:t>
            </a:r>
          </a:p>
          <a:p>
            <a:pPr marL="0" indent="0">
              <a:buNone/>
            </a:pPr>
            <a:r>
              <a:rPr lang="en-US" dirty="0"/>
              <a:t>	while a&lt;&gt; 0 do</a:t>
            </a:r>
          </a:p>
          <a:p>
            <a:pPr marL="0" indent="0">
              <a:buNone/>
            </a:pPr>
            <a:r>
              <a:rPr lang="en-US" dirty="0"/>
              <a:t>	begin</a:t>
            </a:r>
          </a:p>
          <a:p>
            <a:pPr marL="0" indent="0">
              <a:buNone/>
            </a:pPr>
            <a:r>
              <a:rPr lang="en-US" dirty="0"/>
              <a:t>		s:=s+a;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readln</a:t>
            </a:r>
            <a:r>
              <a:rPr lang="en-US" dirty="0"/>
              <a:t>(a);</a:t>
            </a:r>
          </a:p>
          <a:p>
            <a:pPr marL="0" indent="0">
              <a:buNone/>
            </a:pPr>
            <a:r>
              <a:rPr lang="en-US" dirty="0"/>
              <a:t>	end;</a:t>
            </a:r>
          </a:p>
          <a:p>
            <a:pPr marL="0" indent="0">
              <a:buNone/>
            </a:pPr>
            <a:r>
              <a:rPr lang="en-US" dirty="0"/>
              <a:t>	write(s);</a:t>
            </a:r>
          </a:p>
          <a:p>
            <a:pPr marL="0" indent="0">
              <a:buNone/>
            </a:pPr>
            <a:r>
              <a:rPr lang="en-US" dirty="0"/>
              <a:t>End.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519783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D5826-6377-47E4-AB04-F85023106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224" y="272135"/>
            <a:ext cx="10515600" cy="1325563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459118-3FF4-46AE-9F76-C5C41CCD3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Input: </a:t>
            </a:r>
            <a:r>
              <a:rPr lang="en-US" dirty="0" err="1"/>
              <a:t>họ</a:t>
            </a:r>
            <a:r>
              <a:rPr lang="en-US" dirty="0"/>
              <a:t> </a:t>
            </a:r>
            <a:r>
              <a:rPr lang="en-US" dirty="0" err="1"/>
              <a:t>tên</a:t>
            </a:r>
            <a:endParaRPr lang="en-US" dirty="0"/>
          </a:p>
          <a:p>
            <a:r>
              <a:rPr lang="en-US" dirty="0"/>
              <a:t>Output: </a:t>
            </a:r>
            <a:r>
              <a:rPr lang="en-US" dirty="0" err="1"/>
              <a:t>xuất</a:t>
            </a:r>
            <a:r>
              <a:rPr lang="en-US" dirty="0"/>
              <a:t> </a:t>
            </a:r>
            <a:r>
              <a:rPr lang="en-US" dirty="0" err="1"/>
              <a:t>họ</a:t>
            </a:r>
            <a:r>
              <a:rPr lang="en-US" dirty="0"/>
              <a:t> </a:t>
            </a:r>
            <a:r>
              <a:rPr lang="en-US" dirty="0" err="1"/>
              <a:t>tên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4209397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E941BB6-E122-416C-B974-4AD45C6F0B81}"/>
              </a:ext>
            </a:extLst>
          </p:cNvPr>
          <p:cNvCxnSpPr/>
          <p:nvPr/>
        </p:nvCxnSpPr>
        <p:spPr>
          <a:xfrm>
            <a:off x="5102816" y="1555019"/>
            <a:ext cx="0" cy="449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Diamond 7">
            <a:extLst>
              <a:ext uri="{FF2B5EF4-FFF2-40B4-BE49-F238E27FC236}">
                <a16:creationId xmlns:a16="http://schemas.microsoft.com/office/drawing/2014/main" id="{DD576660-6DAA-4022-8F16-63C1D0E100CA}"/>
              </a:ext>
            </a:extLst>
          </p:cNvPr>
          <p:cNvSpPr/>
          <p:nvPr/>
        </p:nvSpPr>
        <p:spPr>
          <a:xfrm>
            <a:off x="3914605" y="2216767"/>
            <a:ext cx="2340244" cy="134835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&lt;&gt; 0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72A3727-AD7B-466C-96BB-4D84AAF61503}"/>
              </a:ext>
            </a:extLst>
          </p:cNvPr>
          <p:cNvCxnSpPr/>
          <p:nvPr/>
        </p:nvCxnSpPr>
        <p:spPr>
          <a:xfrm>
            <a:off x="5162181" y="3565120"/>
            <a:ext cx="0" cy="449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DAB6CE3A-154A-4B77-8189-E7E63FD53FC1}"/>
              </a:ext>
            </a:extLst>
          </p:cNvPr>
          <p:cNvSpPr/>
          <p:nvPr/>
        </p:nvSpPr>
        <p:spPr>
          <a:xfrm>
            <a:off x="3936574" y="929899"/>
            <a:ext cx="2340234" cy="5579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a=1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8C0AA5E-1DC4-44EA-8BCF-45562FC5A9F8}"/>
              </a:ext>
            </a:extLst>
          </p:cNvPr>
          <p:cNvCxnSpPr/>
          <p:nvPr/>
        </p:nvCxnSpPr>
        <p:spPr>
          <a:xfrm>
            <a:off x="5106691" y="309967"/>
            <a:ext cx="0" cy="449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CC566E8-19AA-484C-A935-74C5C9BC3B0A}"/>
              </a:ext>
            </a:extLst>
          </p:cNvPr>
          <p:cNvSpPr txBox="1"/>
          <p:nvPr/>
        </p:nvSpPr>
        <p:spPr>
          <a:xfrm>
            <a:off x="5335334" y="3612421"/>
            <a:ext cx="1544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</a:t>
            </a:r>
            <a:endParaRPr lang="vi-VN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8F658BA-FCCF-4FD1-AE83-AECC367913CB}"/>
              </a:ext>
            </a:extLst>
          </p:cNvPr>
          <p:cNvCxnSpPr>
            <a:cxnSpLocks/>
            <a:stCxn id="42" idx="4"/>
          </p:cNvCxnSpPr>
          <p:nvPr/>
        </p:nvCxnSpPr>
        <p:spPr>
          <a:xfrm flipH="1">
            <a:off x="5149311" y="6297260"/>
            <a:ext cx="12870" cy="404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FCB1A4A-DCE5-49F2-83F7-8B9352049359}"/>
              </a:ext>
            </a:extLst>
          </p:cNvPr>
          <p:cNvCxnSpPr/>
          <p:nvPr/>
        </p:nvCxnSpPr>
        <p:spPr>
          <a:xfrm flipH="1">
            <a:off x="3614979" y="6701412"/>
            <a:ext cx="15343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2D60189-9FB6-47B8-A8F8-34EA9D2852DC}"/>
              </a:ext>
            </a:extLst>
          </p:cNvPr>
          <p:cNvCxnSpPr>
            <a:cxnSpLocks/>
          </p:cNvCxnSpPr>
          <p:nvPr/>
        </p:nvCxnSpPr>
        <p:spPr>
          <a:xfrm flipH="1" flipV="1">
            <a:off x="3614979" y="2154264"/>
            <a:ext cx="42621" cy="45471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1DD8A54-72BA-4A62-8CD3-8EBD5C384CD7}"/>
              </a:ext>
            </a:extLst>
          </p:cNvPr>
          <p:cNvCxnSpPr>
            <a:cxnSpLocks/>
          </p:cNvCxnSpPr>
          <p:nvPr/>
        </p:nvCxnSpPr>
        <p:spPr>
          <a:xfrm>
            <a:off x="3595615" y="2154264"/>
            <a:ext cx="144909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48052C8-9D7A-4B19-A6A6-83092CC0699E}"/>
              </a:ext>
            </a:extLst>
          </p:cNvPr>
          <p:cNvCxnSpPr>
            <a:stCxn id="8" idx="3"/>
          </p:cNvCxnSpPr>
          <p:nvPr/>
        </p:nvCxnSpPr>
        <p:spPr>
          <a:xfrm flipV="1">
            <a:off x="6254849" y="2887069"/>
            <a:ext cx="1309607" cy="3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94286C78-9C99-4FFF-B010-5CE5D3B393FB}"/>
              </a:ext>
            </a:extLst>
          </p:cNvPr>
          <p:cNvCxnSpPr/>
          <p:nvPr/>
        </p:nvCxnSpPr>
        <p:spPr>
          <a:xfrm>
            <a:off x="7550248" y="2876248"/>
            <a:ext cx="0" cy="5463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CA167B86-9541-42B5-AD79-26A751965232}"/>
              </a:ext>
            </a:extLst>
          </p:cNvPr>
          <p:cNvSpPr txBox="1"/>
          <p:nvPr/>
        </p:nvSpPr>
        <p:spPr>
          <a:xfrm>
            <a:off x="6511854" y="2913678"/>
            <a:ext cx="1544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  <a:endParaRPr lang="vi-VN" dirty="0"/>
          </a:p>
        </p:txBody>
      </p:sp>
      <p:sp>
        <p:nvSpPr>
          <p:cNvPr id="37" name="Speech Bubble: Rectangle 36">
            <a:extLst>
              <a:ext uri="{FF2B5EF4-FFF2-40B4-BE49-F238E27FC236}">
                <a16:creationId xmlns:a16="http://schemas.microsoft.com/office/drawing/2014/main" id="{F624802C-C5FE-424F-A233-D3FF1838C7E4}"/>
              </a:ext>
            </a:extLst>
          </p:cNvPr>
          <p:cNvSpPr/>
          <p:nvPr/>
        </p:nvSpPr>
        <p:spPr>
          <a:xfrm>
            <a:off x="7671661" y="1555019"/>
            <a:ext cx="2451315" cy="829158"/>
          </a:xfrm>
          <a:prstGeom prst="wedgeRectCallout">
            <a:avLst>
              <a:gd name="adj1" fmla="val -123257"/>
              <a:gd name="adj2" fmla="val 3446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{2}a:=1;</a:t>
            </a:r>
            <a:endParaRPr lang="vi-VN" sz="3200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02B00C4D-3DC9-4CA5-8044-FB70231D4537}"/>
              </a:ext>
            </a:extLst>
          </p:cNvPr>
          <p:cNvSpPr/>
          <p:nvPr/>
        </p:nvSpPr>
        <p:spPr>
          <a:xfrm>
            <a:off x="4445384" y="5468102"/>
            <a:ext cx="1433593" cy="829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Nhập</a:t>
            </a:r>
            <a:r>
              <a:rPr lang="en-US" dirty="0"/>
              <a:t> a</a:t>
            </a:r>
            <a:endParaRPr lang="vi-VN" dirty="0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F4163623-067C-4D80-849C-64E8EEA9B09E}"/>
              </a:ext>
            </a:extLst>
          </p:cNvPr>
          <p:cNvSpPr/>
          <p:nvPr/>
        </p:nvSpPr>
        <p:spPr>
          <a:xfrm>
            <a:off x="6823129" y="3561246"/>
            <a:ext cx="1544658" cy="1015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end</a:t>
            </a:r>
            <a:endParaRPr lang="vi-VN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0FF5647-CF74-4CBE-BAD4-FCE7B6D88353}"/>
              </a:ext>
            </a:extLst>
          </p:cNvPr>
          <p:cNvSpPr/>
          <p:nvPr/>
        </p:nvSpPr>
        <p:spPr>
          <a:xfrm>
            <a:off x="4438949" y="4029054"/>
            <a:ext cx="1433593" cy="829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Họ</a:t>
            </a:r>
            <a:r>
              <a:rPr lang="en-US" dirty="0"/>
              <a:t> </a:t>
            </a:r>
            <a:r>
              <a:rPr lang="en-US" dirty="0" err="1"/>
              <a:t>tên</a:t>
            </a:r>
            <a:endParaRPr lang="vi-VN" dirty="0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78A5732-ADDE-428A-B0A7-AB62462DBE13}"/>
              </a:ext>
            </a:extLst>
          </p:cNvPr>
          <p:cNvCxnSpPr/>
          <p:nvPr/>
        </p:nvCxnSpPr>
        <p:spPr>
          <a:xfrm>
            <a:off x="5162181" y="4937789"/>
            <a:ext cx="0" cy="449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873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3" grpId="0"/>
      <p:bldP spid="35" grpId="0"/>
      <p:bldP spid="37" grpId="0" animBg="1"/>
      <p:bldP spid="42" grpId="0" animBg="1"/>
      <p:bldP spid="46" grpId="0" animBg="1"/>
      <p:bldP spid="2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638</Words>
  <Application>Microsoft Office PowerPoint</Application>
  <PresentationFormat>Widescreen</PresentationFormat>
  <Paragraphs>104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CÂU LỆNH LẶP</vt:lpstr>
      <vt:lpstr>PowerPoint Presentation</vt:lpstr>
      <vt:lpstr>2)Cú pháp Câu lệnh While</vt:lpstr>
      <vt:lpstr>Cách hoạt động while</vt:lpstr>
      <vt:lpstr>Ví dụ: Nhập giá trị cho a cho đến khi nhập a =0 thì dừng chương trình. Em hãy tính tổng tất cả các giá trị của a được nhập vào và in kết quả tính tổng ra màn hình</vt:lpstr>
      <vt:lpstr>PowerPoint Presentation</vt:lpstr>
      <vt:lpstr>PowerPoint Presentation</vt:lpstr>
      <vt:lpstr>Bài 2: Xuất họ tên của em ra màn hình cho đến khi nhập 0 thì ngưng không xuất họ tên.</vt:lpstr>
      <vt:lpstr>PowerPoint Presentation</vt:lpstr>
      <vt:lpstr>PowerPoint Presentation</vt:lpstr>
      <vt:lpstr>Bài tập 1: Nhập n (n &gt;0), em hãy kiểm tra n là số chẳn hay lẻ và in kết quả ra màn hình</vt:lpstr>
      <vt:lpstr>Chương trình</vt:lpstr>
      <vt:lpstr>Dặn dò: Học cú pháp và cách hoạt động câu lệnh while Xem ví dụ trong sách giáo khoa của bài câu lệnh lặp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MyPC</dc:creator>
  <cp:lastModifiedBy>MyPC</cp:lastModifiedBy>
  <cp:revision>22</cp:revision>
  <dcterms:created xsi:type="dcterms:W3CDTF">2020-04-12T15:03:02Z</dcterms:created>
  <dcterms:modified xsi:type="dcterms:W3CDTF">2020-04-14T01:54:07Z</dcterms:modified>
</cp:coreProperties>
</file>